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58" r:id="rId4"/>
    <p:sldId id="265" r:id="rId5"/>
    <p:sldId id="259" r:id="rId6"/>
    <p:sldId id="263" r:id="rId7"/>
    <p:sldId id="264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711D9-7FCE-4D1D-9DA9-9A12EF7AC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E0CEB1-41E9-406B-8093-CD4769B9E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E6E86-6ACD-4251-993B-D8BF1F41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A6644-D6F0-4919-A98D-3EB849AC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1A84D-BAF2-458B-B50A-41A520CD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5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B9848-3771-4677-81F8-6EB63589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690D3-47FF-4CA4-8D09-003158A1A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C1E5D-3330-4922-BCD3-79EFD27F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82F86-50D0-4DB5-900C-CC5CA11B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C2669-A8FE-480F-BC04-ED7E522C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14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C0D925-1152-482B-A293-31950B24D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72AECE-8A22-428B-A5CB-83B62C285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F7840-71F1-4D49-9763-E6538A9A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B4FBCB-820A-4EF5-BEC6-5AE49F36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5B2AC-74B3-499C-B885-01140CE1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9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39AF7-81DA-44EB-836C-91DC76B4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967EC-4D60-4337-8233-2C4E3611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F70DD-F773-4A1E-990B-643132B7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6B028-DB0C-4982-B0D7-1F65A745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DC371-7676-4E7F-A901-D1BB4193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29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F2E1E-5C37-407E-BF97-DB3A74AD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1BB3DC-16B4-425E-AC15-937FB08BE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30787-019E-4950-B139-E4163B5B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1D0DA-CE2A-4C93-9147-BBAFD0AA4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37D51-6A96-4C05-9028-5ECDE5F8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0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88BA4-E71C-4312-9582-7D3ED0E4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8013A3-7ACC-4153-A124-F62CFA7BE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9209A3-CDBD-4349-B91F-2BAA08AA3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B24D8D-3B14-4218-80F1-D62F5895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C9534C-F1D8-42FB-83A6-AF6234EF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D6F4C8-B5AA-41A3-BBE2-2774EA36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94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DC12D-B988-42E6-9085-D38B76BF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82FE2-0F74-4BD0-A016-D5E2430A6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5358E1-13C6-4FA7-BFF3-A70ED4306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B10E9F-0F5E-47FC-B19A-5F41F05E1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85949F-9DFF-4EB1-8AAB-5352D7A4D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AD8D24-C31A-46AE-A924-71FD8BF6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B5EB29-20FA-43EA-91D0-E150CA91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32C15F-C719-406C-87F8-7D627AC7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7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C6343-DAB9-4917-908F-5CDB6A83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EC9870-BD90-424B-B829-75BD156C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C48754-F2C9-4660-BC35-D70FD879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8DF950-743C-45D5-AA0C-7F56018D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27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FF68E0-9622-4928-8C72-858447D2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B67E55-8D73-4868-B06F-6724C518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697D2A-DBB2-4270-BB89-8BAFEE12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8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63779-CC31-4B6E-A4F3-D7BD4045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88C69-084A-4093-B253-DC72CA8A2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4D3872-91E0-4B67-B632-626744696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520D79-7BBE-4197-916D-F9651EE6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A271B3-EBF8-4D2B-91C1-A104DD91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F9D21-B0C6-4671-81DA-EB6BE8868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2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50A80-A023-46E7-9B32-F1FF04A9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570202-DA71-408F-906B-1A393D9C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25DCAA-F165-43CF-BC5C-E57C94FA0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B843CB-AD21-42AE-9CF4-7E565E47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2221C9-DECF-47A4-BF0F-81238B56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0C8F2-2DD1-463A-8BFC-E190F507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0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1FA11-DFAC-4269-8AE3-46F0B56A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C5343C-E127-45A0-AF9C-750DAA5C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E0CD3E-E763-448B-A358-77C130344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5C6D7-EC39-45A4-AC30-A5658E2803FB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ED420D-FEA7-48F6-B27E-24FC628AE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2017E-E205-48C1-8D95-D60AB452C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4AFC9-E7E0-4698-9B26-8AEE8BEA79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7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26" Type="http://schemas.openxmlformats.org/officeDocument/2006/relationships/image" Target="../media/image56.jpeg"/><Relationship Id="rId3" Type="http://schemas.openxmlformats.org/officeDocument/2006/relationships/image" Target="../media/image33.jpeg"/><Relationship Id="rId21" Type="http://schemas.openxmlformats.org/officeDocument/2006/relationships/image" Target="../media/image51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5" Type="http://schemas.openxmlformats.org/officeDocument/2006/relationships/image" Target="../media/image55.jpeg"/><Relationship Id="rId2" Type="http://schemas.openxmlformats.org/officeDocument/2006/relationships/image" Target="../media/image32.png"/><Relationship Id="rId16" Type="http://schemas.openxmlformats.org/officeDocument/2006/relationships/image" Target="../media/image46.jpeg"/><Relationship Id="rId20" Type="http://schemas.openxmlformats.org/officeDocument/2006/relationships/image" Target="../media/image50.jpeg"/><Relationship Id="rId29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24" Type="http://schemas.openxmlformats.org/officeDocument/2006/relationships/image" Target="../media/image54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23" Type="http://schemas.openxmlformats.org/officeDocument/2006/relationships/image" Target="../media/image53.jpeg"/><Relationship Id="rId28" Type="http://schemas.openxmlformats.org/officeDocument/2006/relationships/image" Target="../media/image58.jpeg"/><Relationship Id="rId10" Type="http://schemas.openxmlformats.org/officeDocument/2006/relationships/image" Target="../media/image40.jpeg"/><Relationship Id="rId19" Type="http://schemas.openxmlformats.org/officeDocument/2006/relationships/image" Target="../media/image49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png"/><Relationship Id="rId22" Type="http://schemas.openxmlformats.org/officeDocument/2006/relationships/image" Target="../media/image52.jpeg"/><Relationship Id="rId27" Type="http://schemas.openxmlformats.org/officeDocument/2006/relationships/image" Target="../media/image57.jpeg"/><Relationship Id="rId30" Type="http://schemas.openxmlformats.org/officeDocument/2006/relationships/image" Target="../media/image6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2.jpe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57534-216B-4915-91B1-BAA148FC12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비주얼아이데이션</a:t>
            </a:r>
            <a:r>
              <a:rPr lang="ko-KR" altLang="en-US" dirty="0"/>
              <a:t> 구상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3A008-6C05-44EF-87D8-42BD6C0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정재녕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114FEB-0192-45B3-8D3A-CE352220D7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7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id="{FEE5AA31-3A63-4542-93B5-E9EBB8651C3F}"/>
              </a:ext>
            </a:extLst>
          </p:cNvPr>
          <p:cNvSpPr/>
          <p:nvPr/>
        </p:nvSpPr>
        <p:spPr>
          <a:xfrm>
            <a:off x="6496645" y="4081498"/>
            <a:ext cx="4942928" cy="26654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CF582C5-C7DB-46E4-9B24-EDDD12CBF860}"/>
              </a:ext>
            </a:extLst>
          </p:cNvPr>
          <p:cNvSpPr/>
          <p:nvPr/>
        </p:nvSpPr>
        <p:spPr>
          <a:xfrm>
            <a:off x="9975290" y="3168823"/>
            <a:ext cx="1865871" cy="186587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E18EF53-2FF0-4438-A1C4-299F0CAB1CAB}"/>
              </a:ext>
            </a:extLst>
          </p:cNvPr>
          <p:cNvSpPr/>
          <p:nvPr/>
        </p:nvSpPr>
        <p:spPr>
          <a:xfrm>
            <a:off x="-80319" y="4307186"/>
            <a:ext cx="4417540" cy="24397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9F16FBC-4264-493D-BA4B-17EA9340BA48}"/>
              </a:ext>
            </a:extLst>
          </p:cNvPr>
          <p:cNvSpPr/>
          <p:nvPr/>
        </p:nvSpPr>
        <p:spPr>
          <a:xfrm>
            <a:off x="6241344" y="1717"/>
            <a:ext cx="6017740" cy="3280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DB05502-DC0A-4705-9F2E-EC991B816AEA}"/>
              </a:ext>
            </a:extLst>
          </p:cNvPr>
          <p:cNvSpPr/>
          <p:nvPr/>
        </p:nvSpPr>
        <p:spPr>
          <a:xfrm>
            <a:off x="3012301" y="2053962"/>
            <a:ext cx="4417540" cy="26814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7C292B-924D-4A61-A732-2A05B13C5D6E}"/>
              </a:ext>
            </a:extLst>
          </p:cNvPr>
          <p:cNvSpPr/>
          <p:nvPr/>
        </p:nvSpPr>
        <p:spPr>
          <a:xfrm>
            <a:off x="253709" y="-43249"/>
            <a:ext cx="4259423" cy="28242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highlight>
                <a:srgbClr val="0000FF"/>
              </a:highligh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0660" y="1097075"/>
            <a:ext cx="1818078" cy="3583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>
                    <a:lumMod val="75000"/>
                  </a:schemeClr>
                </a:solidFill>
              </a:rPr>
              <a:t>#</a:t>
            </a:r>
            <a:r>
              <a:rPr lang="ko-KR" altLang="en-US">
                <a:solidFill>
                  <a:schemeClr val="accent4">
                    <a:lumMod val="75000"/>
                  </a:schemeClr>
                </a:solidFill>
              </a:rPr>
              <a:t>브랜드 이미지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EF49A-B005-47C7-AB82-55243FA95DAC}"/>
              </a:ext>
            </a:extLst>
          </p:cNvPr>
          <p:cNvSpPr txBox="1"/>
          <p:nvPr/>
        </p:nvSpPr>
        <p:spPr>
          <a:xfrm>
            <a:off x="1283416" y="438664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세련된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CC4A4-F44D-4500-901A-627D855F50A4}"/>
              </a:ext>
            </a:extLst>
          </p:cNvPr>
          <p:cNvSpPr txBox="1"/>
          <p:nvPr/>
        </p:nvSpPr>
        <p:spPr>
          <a:xfrm>
            <a:off x="2724665" y="597070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고급스러운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A2FEA-AE1F-4F83-AABD-820F06E725F4}"/>
              </a:ext>
            </a:extLst>
          </p:cNvPr>
          <p:cNvSpPr txBox="1"/>
          <p:nvPr/>
        </p:nvSpPr>
        <p:spPr>
          <a:xfrm>
            <a:off x="2199503" y="191220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전통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A5C4B-1AB2-4086-9122-3545A6344A82}"/>
              </a:ext>
            </a:extLst>
          </p:cNvPr>
          <p:cNvSpPr txBox="1"/>
          <p:nvPr/>
        </p:nvSpPr>
        <p:spPr>
          <a:xfrm>
            <a:off x="648729" y="1365078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혁신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5310" y="3244334"/>
            <a:ext cx="1589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>
                    <a:lumMod val="75000"/>
                  </a:schemeClr>
                </a:solidFill>
              </a:rPr>
              <a:t>#</a:t>
            </a:r>
            <a:r>
              <a:rPr lang="ko-KR" altLang="en-US">
                <a:solidFill>
                  <a:schemeClr val="accent4">
                    <a:lumMod val="75000"/>
                  </a:schemeClr>
                </a:solidFill>
              </a:rPr>
              <a:t>브랜드 가치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C31FC-ED78-48D1-808A-181D9592338C}"/>
              </a:ext>
            </a:extLst>
          </p:cNvPr>
          <p:cNvSpPr txBox="1"/>
          <p:nvPr/>
        </p:nvSpPr>
        <p:spPr>
          <a:xfrm>
            <a:off x="3997411" y="382441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선물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0AF7A-B265-43AB-8488-4E1B7589E760}"/>
              </a:ext>
            </a:extLst>
          </p:cNvPr>
          <p:cNvSpPr txBox="1"/>
          <p:nvPr/>
        </p:nvSpPr>
        <p:spPr>
          <a:xfrm>
            <a:off x="5586132" y="2391530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감정과 가치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0F330-FF2F-4E17-80F8-C536DD5EF3B5}"/>
              </a:ext>
            </a:extLst>
          </p:cNvPr>
          <p:cNvSpPr txBox="1"/>
          <p:nvPr/>
        </p:nvSpPr>
        <p:spPr>
          <a:xfrm>
            <a:off x="3771747" y="2532450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취향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36B36-DE89-45B4-A2C8-184E39DF33C2}"/>
              </a:ext>
            </a:extLst>
          </p:cNvPr>
          <p:cNvSpPr txBox="1"/>
          <p:nvPr/>
        </p:nvSpPr>
        <p:spPr>
          <a:xfrm>
            <a:off x="5331941" y="3845174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라이프스타일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04860" y="1427216"/>
            <a:ext cx="1737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>
                    <a:lumMod val="75000"/>
                  </a:schemeClr>
                </a:solidFill>
              </a:rPr>
              <a:t>#</a:t>
            </a:r>
            <a:r>
              <a:rPr lang="ko-KR" altLang="en-US">
                <a:solidFill>
                  <a:schemeClr val="accent4">
                    <a:lumMod val="75000"/>
                  </a:schemeClr>
                </a:solidFill>
              </a:rPr>
              <a:t>컬레버레이션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377EA-F9A9-434E-8330-E6D90EDEEC89}"/>
              </a:ext>
            </a:extLst>
          </p:cNvPr>
          <p:cNvSpPr txBox="1"/>
          <p:nvPr/>
        </p:nvSpPr>
        <p:spPr>
          <a:xfrm>
            <a:off x="7630298" y="2347784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 err="1"/>
              <a:t>동물의숲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90714-35A6-42F6-A7FA-F071E2283C07}"/>
              </a:ext>
            </a:extLst>
          </p:cNvPr>
          <p:cNvSpPr txBox="1"/>
          <p:nvPr/>
        </p:nvSpPr>
        <p:spPr>
          <a:xfrm>
            <a:off x="10393633" y="2486283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 err="1"/>
              <a:t>피크민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604885" y="2031937"/>
            <a:ext cx="134654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#GODIVA meets</a:t>
            </a:r>
            <a:endParaRPr lang="ko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60F533-9E04-4C1D-A479-C2EADB7E17EB}"/>
              </a:ext>
            </a:extLst>
          </p:cNvPr>
          <p:cNvSpPr txBox="1"/>
          <p:nvPr/>
        </p:nvSpPr>
        <p:spPr>
          <a:xfrm>
            <a:off x="7963930" y="383059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고객참여형 행사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3B2F0-051E-4E43-BB0A-BE3F35484874}"/>
              </a:ext>
            </a:extLst>
          </p:cNvPr>
          <p:cNvSpPr txBox="1"/>
          <p:nvPr/>
        </p:nvSpPr>
        <p:spPr>
          <a:xfrm>
            <a:off x="10583562" y="97000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팝업스토어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1D8626-7635-4905-9F88-152CF7829486}"/>
              </a:ext>
            </a:extLst>
          </p:cNvPr>
          <p:cNvSpPr txBox="1"/>
          <p:nvPr/>
        </p:nvSpPr>
        <p:spPr>
          <a:xfrm>
            <a:off x="6802105" y="889340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디저트 브랜드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08D203-3F5D-40B0-9865-E137794426F5}"/>
              </a:ext>
            </a:extLst>
          </p:cNvPr>
          <p:cNvSpPr txBox="1"/>
          <p:nvPr/>
        </p:nvSpPr>
        <p:spPr>
          <a:xfrm>
            <a:off x="1680870" y="535802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#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색조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F359BC-0686-4F97-902B-B86754EF1E31}"/>
              </a:ext>
            </a:extLst>
          </p:cNvPr>
          <p:cNvSpPr txBox="1"/>
          <p:nvPr/>
        </p:nvSpPr>
        <p:spPr>
          <a:xfrm>
            <a:off x="846438" y="5727357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골드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12B11-149B-4ADC-9E39-D58FB2E70A13}"/>
              </a:ext>
            </a:extLst>
          </p:cNvPr>
          <p:cNvSpPr txBox="1"/>
          <p:nvPr/>
        </p:nvSpPr>
        <p:spPr>
          <a:xfrm>
            <a:off x="1563130" y="647494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크림색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0732A7-BEA4-4157-BD35-2CA35D01C49B}"/>
              </a:ext>
            </a:extLst>
          </p:cNvPr>
          <p:cNvSpPr txBox="1"/>
          <p:nvPr/>
        </p:nvSpPr>
        <p:spPr>
          <a:xfrm>
            <a:off x="2784920" y="5912023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따뜻한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B947B4-354B-4D3F-9CB5-309B76D8D448}"/>
              </a:ext>
            </a:extLst>
          </p:cNvPr>
          <p:cNvSpPr txBox="1"/>
          <p:nvPr/>
        </p:nvSpPr>
        <p:spPr>
          <a:xfrm>
            <a:off x="2662881" y="451639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편안한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3231" y="4923986"/>
            <a:ext cx="776427" cy="2652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#</a:t>
            </a:r>
            <a:r>
              <a:rPr lang="ko-KR" altLang="en-US" sz="1200"/>
              <a:t>초콜릿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F0B9A-3CFF-4653-90E0-BA3A19125BB9}"/>
              </a:ext>
            </a:extLst>
          </p:cNvPr>
          <p:cNvSpPr txBox="1"/>
          <p:nvPr/>
        </p:nvSpPr>
        <p:spPr>
          <a:xfrm>
            <a:off x="8523491" y="530104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#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재료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867EC6-0822-40A2-AD50-98DB3FB3CDA6}"/>
              </a:ext>
            </a:extLst>
          </p:cNvPr>
          <p:cNvSpPr txBox="1"/>
          <p:nvPr/>
        </p:nvSpPr>
        <p:spPr>
          <a:xfrm>
            <a:off x="9730946" y="4978060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레시피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6D35D4-F990-4E8A-9491-305131B34767}"/>
              </a:ext>
            </a:extLst>
          </p:cNvPr>
          <p:cNvSpPr txBox="1"/>
          <p:nvPr/>
        </p:nvSpPr>
        <p:spPr>
          <a:xfrm>
            <a:off x="7429841" y="6004356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#</a:t>
            </a:r>
            <a:r>
              <a:rPr lang="ko-KR" altLang="en-US" sz="1200" dirty="0"/>
              <a:t>카카오 원두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88F9F2-D13D-4666-B948-08546F39A05D}"/>
              </a:ext>
            </a:extLst>
          </p:cNvPr>
          <p:cNvSpPr txBox="1"/>
          <p:nvPr/>
        </p:nvSpPr>
        <p:spPr>
          <a:xfrm>
            <a:off x="7963930" y="4643396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자연건조한 과일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32EF0-FE01-443D-B24C-434CD2F41FBE}"/>
              </a:ext>
            </a:extLst>
          </p:cNvPr>
          <p:cNvSpPr txBox="1"/>
          <p:nvPr/>
        </p:nvSpPr>
        <p:spPr>
          <a:xfrm>
            <a:off x="9541361" y="5912023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</a:t>
            </a:r>
            <a:r>
              <a:rPr lang="ko-KR" altLang="en-US" sz="1200" dirty="0"/>
              <a:t>그리스산 아몬드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57938B-9568-4040-A80E-9B0F8F5782CB}"/>
              </a:ext>
            </a:extLst>
          </p:cNvPr>
          <p:cNvSpPr txBox="1"/>
          <p:nvPr/>
        </p:nvSpPr>
        <p:spPr>
          <a:xfrm>
            <a:off x="10100598" y="3633229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#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디자인 기법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8F0186-FCB8-4A1F-B40F-9A531AD5ECA6}"/>
              </a:ext>
            </a:extLst>
          </p:cNvPr>
          <p:cNvSpPr txBox="1"/>
          <p:nvPr/>
        </p:nvSpPr>
        <p:spPr>
          <a:xfrm>
            <a:off x="10288052" y="4004524"/>
            <a:ext cx="1252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#Shell-molding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45B260-51B5-4D06-A4CF-22C412E10463}"/>
              </a:ext>
            </a:extLst>
          </p:cNvPr>
          <p:cNvSpPr txBox="1"/>
          <p:nvPr/>
        </p:nvSpPr>
        <p:spPr>
          <a:xfrm>
            <a:off x="10460663" y="4333005"/>
            <a:ext cx="907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#Enrobing</a:t>
            </a:r>
            <a:endParaRPr lang="ko-KR" altLang="en-US" sz="1200" dirty="0"/>
          </a:p>
        </p:txBody>
      </p:sp>
      <p:sp>
        <p:nvSpPr>
          <p:cNvPr id="40" name="타원 39"/>
          <p:cNvSpPr/>
          <p:nvPr/>
        </p:nvSpPr>
        <p:spPr>
          <a:xfrm>
            <a:off x="111462" y="1787457"/>
            <a:ext cx="2270526" cy="301962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1" name="가로 글상자 40"/>
          <p:cNvSpPr txBox="1"/>
          <p:nvPr/>
        </p:nvSpPr>
        <p:spPr>
          <a:xfrm>
            <a:off x="361299" y="2486631"/>
            <a:ext cx="1831981" cy="361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CEA61D"/>
                </a:solidFill>
              </a:rPr>
              <a:t>#</a:t>
            </a:r>
            <a:r>
              <a:rPr lang="ko-KR" altLang="en-US">
                <a:solidFill>
                  <a:srgbClr val="CEA61D"/>
                </a:solidFill>
              </a:rPr>
              <a:t>고디바의 책임</a:t>
            </a:r>
          </a:p>
        </p:txBody>
      </p:sp>
      <p:sp>
        <p:nvSpPr>
          <p:cNvPr id="43" name="가로 글상자 42"/>
          <p:cNvSpPr txBox="1"/>
          <p:nvPr/>
        </p:nvSpPr>
        <p:spPr>
          <a:xfrm>
            <a:off x="491611" y="2941947"/>
            <a:ext cx="1493133" cy="266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#</a:t>
            </a:r>
            <a:r>
              <a:rPr lang="ko-KR" altLang="en-US" sz="1200"/>
              <a:t>품질에 대한 약속</a:t>
            </a:r>
          </a:p>
        </p:txBody>
      </p:sp>
      <p:sp>
        <p:nvSpPr>
          <p:cNvPr id="44" name="가로 글상자 43"/>
          <p:cNvSpPr txBox="1"/>
          <p:nvPr/>
        </p:nvSpPr>
        <p:spPr>
          <a:xfrm>
            <a:off x="499109" y="3296196"/>
            <a:ext cx="1495360" cy="26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#</a:t>
            </a:r>
            <a:r>
              <a:rPr lang="ko-KR" altLang="en-US" sz="1200"/>
              <a:t>지속 가능한 관행</a:t>
            </a:r>
          </a:p>
        </p:txBody>
      </p:sp>
      <p:sp>
        <p:nvSpPr>
          <p:cNvPr id="45" name="가로 글상자 44"/>
          <p:cNvSpPr txBox="1"/>
          <p:nvPr/>
        </p:nvSpPr>
        <p:spPr>
          <a:xfrm>
            <a:off x="482085" y="3921259"/>
            <a:ext cx="1647419" cy="2678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#</a:t>
            </a:r>
            <a:r>
              <a:rPr lang="ko-KR" altLang="en-US" sz="1200"/>
              <a:t>삶을 풍요롭게 하기</a:t>
            </a:r>
          </a:p>
        </p:txBody>
      </p:sp>
      <p:sp>
        <p:nvSpPr>
          <p:cNvPr id="46" name="가로 글상자 45"/>
          <p:cNvSpPr txBox="1"/>
          <p:nvPr/>
        </p:nvSpPr>
        <p:spPr>
          <a:xfrm>
            <a:off x="485328" y="3630240"/>
            <a:ext cx="1802047" cy="266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#</a:t>
            </a:r>
            <a:r>
              <a:rPr lang="ko-KR" altLang="en-US" sz="1200"/>
              <a:t>지구를 풍요롭게 하기</a:t>
            </a:r>
          </a:p>
        </p:txBody>
      </p:sp>
    </p:spTree>
    <p:extLst>
      <p:ext uri="{BB962C8B-B14F-4D97-AF65-F5344CB8AC3E}">
        <p14:creationId xmlns:p14="http://schemas.microsoft.com/office/powerpoint/2010/main" val="177283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가로 글상자 1"/>
          <p:cNvSpPr txBox="1"/>
          <p:nvPr/>
        </p:nvSpPr>
        <p:spPr>
          <a:xfrm>
            <a:off x="4874327" y="342807"/>
            <a:ext cx="2443343" cy="367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디자인 콘셉트 키워드</a:t>
            </a:r>
          </a:p>
        </p:txBody>
      </p:sp>
      <p:sp>
        <p:nvSpPr>
          <p:cNvPr id="3" name="가로 글상자 2"/>
          <p:cNvSpPr txBox="1"/>
          <p:nvPr/>
        </p:nvSpPr>
        <p:spPr>
          <a:xfrm>
            <a:off x="1074866" y="1189611"/>
            <a:ext cx="1586094" cy="359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#</a:t>
            </a:r>
            <a:r>
              <a:rPr lang="ko-KR" altLang="en-US"/>
              <a:t>전통과 혁신</a:t>
            </a:r>
          </a:p>
        </p:txBody>
      </p:sp>
      <p:sp>
        <p:nvSpPr>
          <p:cNvPr id="4" name="가로 글상자 3"/>
          <p:cNvSpPr txBox="1"/>
          <p:nvPr/>
        </p:nvSpPr>
        <p:spPr>
          <a:xfrm>
            <a:off x="3408085" y="1209877"/>
            <a:ext cx="1741940" cy="359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/>
              <a:t>#</a:t>
            </a:r>
            <a:r>
              <a:rPr lang="ko-KR" altLang="en-US" dirty="0" err="1"/>
              <a:t>컬레버레이션</a:t>
            </a:r>
            <a:endParaRPr lang="ko-KR" altLang="en-US" dirty="0"/>
          </a:p>
        </p:txBody>
      </p:sp>
      <p:sp>
        <p:nvSpPr>
          <p:cNvPr id="5" name="가로 글상자 4"/>
          <p:cNvSpPr txBox="1"/>
          <p:nvPr/>
        </p:nvSpPr>
        <p:spPr>
          <a:xfrm>
            <a:off x="5570767" y="1209877"/>
            <a:ext cx="1050465" cy="3643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/>
              <a:t>#</a:t>
            </a:r>
            <a:r>
              <a:rPr lang="ko-KR" altLang="en-US" dirty="0"/>
              <a:t>세련된</a:t>
            </a:r>
          </a:p>
        </p:txBody>
      </p:sp>
      <p:sp>
        <p:nvSpPr>
          <p:cNvPr id="6" name="가로 글상자 5"/>
          <p:cNvSpPr txBox="1"/>
          <p:nvPr/>
        </p:nvSpPr>
        <p:spPr>
          <a:xfrm>
            <a:off x="7578661" y="1189611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/>
              <a:t>#</a:t>
            </a:r>
            <a:r>
              <a:rPr lang="ko-KR" altLang="en-US" dirty="0"/>
              <a:t>고급스러운</a:t>
            </a:r>
          </a:p>
        </p:txBody>
      </p:sp>
      <p:sp>
        <p:nvSpPr>
          <p:cNvPr id="7" name="가로 글상자 6"/>
          <p:cNvSpPr txBox="1"/>
          <p:nvPr/>
        </p:nvSpPr>
        <p:spPr>
          <a:xfrm>
            <a:off x="10014381" y="1199744"/>
            <a:ext cx="1050467" cy="367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/>
              <a:t>#</a:t>
            </a:r>
            <a:r>
              <a:rPr lang="ko-KR" altLang="en-US" dirty="0"/>
              <a:t>따뜻한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20875F-5E3F-4200-B6C5-ACE84B83F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7" y="2069449"/>
            <a:ext cx="1050466" cy="13595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0F61EC-4A88-4DDB-89EB-126B8D6B1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1" y="1985660"/>
            <a:ext cx="1340025" cy="134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9A661D-9F77-4529-ABA4-6A3AD49FE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1" y="3568753"/>
            <a:ext cx="1256270" cy="12562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ABF323-0BB3-415E-B027-6A3DC6694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42" y="2069449"/>
            <a:ext cx="1328866" cy="17146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745FA5-18BF-4ECF-872B-242357C2E1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09" y="3568753"/>
            <a:ext cx="1200665" cy="12006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D3A7C2-6BD1-4BA6-A7EF-CD945F9AF0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50" y="3568753"/>
            <a:ext cx="990498" cy="17670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1BF6AB-B2CE-4C73-9995-94B9E0D96C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81" y="5567401"/>
            <a:ext cx="1200665" cy="12006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6BC39C-C21E-4932-9041-3BE4C3A377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67" y="2052348"/>
            <a:ext cx="1212101" cy="15164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58B2631-B25C-481B-A59B-1834FC0790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02" y="3784115"/>
            <a:ext cx="1328866" cy="132886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432ED2B-D19F-4036-8357-364016AE81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6" y="4930522"/>
            <a:ext cx="1256732" cy="12567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B8DA8D8-E4B2-476B-A934-43434AA3B3C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509" y="4988123"/>
            <a:ext cx="1256732" cy="177994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93857CA-EC43-43A1-B81B-725E916273D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27502" y="1882346"/>
            <a:ext cx="1546654" cy="154665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FCBD78-BE52-4010-81DD-CD18229B509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07" y="2052348"/>
            <a:ext cx="1361766" cy="180844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8CD0ABE-51F0-4E65-AC17-38F3EF9CC5D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73" y="4113419"/>
            <a:ext cx="1224659" cy="153082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A3F55C1-EE5A-4094-AB95-7E1716D2ED0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02955" y="5463561"/>
            <a:ext cx="617205" cy="109682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72D1547-6D26-4D27-8593-18F24FCAD5C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18" y="5091920"/>
            <a:ext cx="697220" cy="139443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BBBCB6-8B56-400D-9BEF-9A9AF8764E6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39" y="3981119"/>
            <a:ext cx="1806686" cy="9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4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A25130-9CFA-47BE-A989-4EE4D0F2BF47}"/>
              </a:ext>
            </a:extLst>
          </p:cNvPr>
          <p:cNvSpPr txBox="1"/>
          <p:nvPr/>
        </p:nvSpPr>
        <p:spPr>
          <a:xfrm>
            <a:off x="2977230" y="512290"/>
            <a:ext cx="1688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브랜드 이미지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전통과 혁신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‘</a:t>
            </a:r>
            <a:r>
              <a:rPr lang="ko-KR" altLang="en-US" sz="1000" dirty="0"/>
              <a:t>세련된</a:t>
            </a:r>
            <a:r>
              <a:rPr lang="en-US" altLang="ko-KR" sz="1000" dirty="0"/>
              <a:t>’, ‘</a:t>
            </a:r>
            <a:r>
              <a:rPr lang="ko-KR" altLang="en-US" sz="1000" dirty="0"/>
              <a:t>고급스러운</a:t>
            </a:r>
            <a:r>
              <a:rPr lang="en-US" altLang="ko-KR" sz="1000" dirty="0"/>
              <a:t>’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3E6363-F34F-44EA-A193-38D176B9B4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39" y="1371258"/>
            <a:ext cx="3487777" cy="23260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49344" y="1277988"/>
            <a:ext cx="1804260" cy="2415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E2E655-901A-4E4C-97B4-14E527105C94}"/>
              </a:ext>
            </a:extLst>
          </p:cNvPr>
          <p:cNvSpPr txBox="1"/>
          <p:nvPr/>
        </p:nvSpPr>
        <p:spPr>
          <a:xfrm>
            <a:off x="6464645" y="518726"/>
            <a:ext cx="2531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브랜드 가치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dirty="0"/>
              <a:t>‘</a:t>
            </a:r>
            <a:r>
              <a:rPr lang="ko-KR" altLang="en-US" sz="1000" dirty="0" err="1"/>
              <a:t>고디바로</a:t>
            </a:r>
            <a:r>
              <a:rPr lang="ko-KR" altLang="en-US" sz="1000" dirty="0"/>
              <a:t> 말하다</a:t>
            </a:r>
            <a:r>
              <a:rPr lang="en-US" altLang="ko-KR" sz="1000" dirty="0"/>
              <a:t>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선물에 다양한 감정과 가치표현</a:t>
            </a: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/>
              <a:t>소비자의 취향과 라이프스타일 표현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4EDCE9-EF3A-4D92-88AA-2CB50BD6FF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2" y="3993900"/>
            <a:ext cx="3169508" cy="12298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7D3118-59C9-4B9A-9490-19B3B58158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2" y="165190"/>
            <a:ext cx="1959042" cy="2003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974D54-0B80-4A43-B87E-EE2263B0E7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4" y="5520300"/>
            <a:ext cx="836397" cy="10811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27B28B-9942-4801-98EB-C700EC5D4F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13" y="4608818"/>
            <a:ext cx="1551803" cy="1097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B0CD65-092C-4864-A862-7BCEF2E3E93F}"/>
              </a:ext>
            </a:extLst>
          </p:cNvPr>
          <p:cNvSpPr txBox="1"/>
          <p:nvPr/>
        </p:nvSpPr>
        <p:spPr>
          <a:xfrm>
            <a:off x="1951954" y="5881816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컬레버레이션</a:t>
            </a:r>
            <a:r>
              <a:rPr lang="ko-KR" altLang="en-US" sz="1200" dirty="0"/>
              <a:t> </a:t>
            </a:r>
            <a:r>
              <a:rPr lang="en-US" altLang="ko-KR" sz="1200" dirty="0"/>
              <a:t>&lt;GODIVA</a:t>
            </a:r>
            <a:r>
              <a:rPr lang="ko-KR" altLang="en-US" sz="1200" dirty="0"/>
              <a:t> </a:t>
            </a:r>
            <a:r>
              <a:rPr lang="en-US" altLang="ko-KR" sz="1200" dirty="0"/>
              <a:t>meets&gt;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자연친화적이고</a:t>
            </a:r>
            <a:r>
              <a:rPr lang="ko-KR" altLang="en-US" sz="1200" dirty="0"/>
              <a:t> 귀여운 이미지 표현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특색있는</a:t>
            </a:r>
            <a:r>
              <a:rPr lang="ko-KR" altLang="en-US" sz="1200" dirty="0"/>
              <a:t> 캐릭터로 브랜드 홍보</a:t>
            </a:r>
            <a:endParaRPr lang="en-US" altLang="ko-KR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8714BE7-4759-4D9F-B544-FF3756A1E6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468" y="3975858"/>
            <a:ext cx="2232858" cy="17596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A55343E-9F9C-4E9F-A788-4112C341C1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84" y="5357823"/>
            <a:ext cx="1865376" cy="12435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A5AF08-4A30-4FA1-BD9C-27DA38B8152C}"/>
              </a:ext>
            </a:extLst>
          </p:cNvPr>
          <p:cNvSpPr txBox="1"/>
          <p:nvPr/>
        </p:nvSpPr>
        <p:spPr>
          <a:xfrm>
            <a:off x="7605585" y="4024703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재료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최고급 카카오 원두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자연 건조한 과일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그리스산 아몬드</a:t>
            </a:r>
            <a:endParaRPr lang="en-US" altLang="ko-KR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8701B-2C45-4650-8BD9-1DFDFDFC2247}"/>
              </a:ext>
            </a:extLst>
          </p:cNvPr>
          <p:cNvSpPr txBox="1"/>
          <p:nvPr/>
        </p:nvSpPr>
        <p:spPr>
          <a:xfrm>
            <a:off x="6464645" y="5527647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디자인 기법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/>
              <a:t>‘Shell-molding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/>
              <a:t>‘Enrobing’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72207" y="165190"/>
            <a:ext cx="1545506" cy="23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2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33938" y="2431919"/>
            <a:ext cx="6208690" cy="4142360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2631494" y="5182002"/>
            <a:ext cx="2334152" cy="123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/>
              <a:t>고디바의 책임</a:t>
            </a: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/>
              <a:t>품질에 대한 약속</a:t>
            </a: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/>
              <a:t>지속 가능한 관행</a:t>
            </a: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/>
              <a:t>삶을 풍요롭게 하기</a:t>
            </a:r>
          </a:p>
          <a:p>
            <a:pPr marL="257040" lvl="0" indent="-257040">
              <a:buFont typeface="Wingdings"/>
              <a:buChar char="§"/>
              <a:defRPr/>
            </a:pPr>
            <a:r>
              <a:rPr lang="ko-KR" altLang="en-US" sz="1500"/>
              <a:t>지구를 풍요롭게 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4568" y="1432802"/>
            <a:ext cx="1781107" cy="26821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9860" y="329320"/>
            <a:ext cx="1978300" cy="1315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5302" y="3239145"/>
            <a:ext cx="2332612" cy="17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514" y="5763533"/>
            <a:ext cx="711536" cy="7115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909" y="982899"/>
            <a:ext cx="1011271" cy="1011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90429" y="1175426"/>
            <a:ext cx="1234195" cy="12341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5186" y="2660575"/>
            <a:ext cx="1834458" cy="1031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65798" y="1318131"/>
            <a:ext cx="1478953" cy="8302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618361" y="2660920"/>
            <a:ext cx="970738" cy="9707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56489" y="3673274"/>
            <a:ext cx="909806" cy="9098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289976" y="3793380"/>
            <a:ext cx="612828" cy="862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357741" y="3784464"/>
            <a:ext cx="738086" cy="7380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41037" y="4704334"/>
            <a:ext cx="735679" cy="7046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175347" y="5587734"/>
            <a:ext cx="687420" cy="8942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810831" y="4615640"/>
            <a:ext cx="798344" cy="79834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667000" y="4610505"/>
            <a:ext cx="970739" cy="9707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7369903" y="1156096"/>
            <a:ext cx="1150730" cy="11825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766225" y="4743951"/>
            <a:ext cx="367991" cy="6548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852981" y="1138542"/>
            <a:ext cx="879337" cy="123703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0048674" y="1130031"/>
            <a:ext cx="726649" cy="12439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1031843" y="1165699"/>
            <a:ext cx="775697" cy="120298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131651" y="5667596"/>
            <a:ext cx="961010" cy="8917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542100" y="5381624"/>
            <a:ext cx="2211018" cy="11055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4034952" y="2472446"/>
            <a:ext cx="1173399" cy="117339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5315085" y="2707004"/>
            <a:ext cx="1825287" cy="88412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4569319" y="3941615"/>
            <a:ext cx="1526681" cy="85950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5275033" y="1405356"/>
            <a:ext cx="1307543" cy="8714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8983899" y="2470421"/>
            <a:ext cx="1317286" cy="118555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4586996" y="4979447"/>
            <a:ext cx="686334" cy="92189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0607202" y="2519058"/>
            <a:ext cx="1120706" cy="112070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9021038" y="3881480"/>
            <a:ext cx="1324076" cy="125391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7606051" y="2490400"/>
            <a:ext cx="830429" cy="11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1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A9D4E-F407-4FAB-9C6D-FF770AA3E5C8}"/>
              </a:ext>
            </a:extLst>
          </p:cNvPr>
          <p:cNvSpPr txBox="1"/>
          <p:nvPr/>
        </p:nvSpPr>
        <p:spPr>
          <a:xfrm>
            <a:off x="846438" y="78894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모카</a:t>
            </a:r>
            <a:r>
              <a:rPr lang="ko-KR" altLang="en-US" dirty="0"/>
              <a:t> 무스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9F774-963E-4566-9014-740D0E68C0B2}"/>
              </a:ext>
            </a:extLst>
          </p:cNvPr>
          <p:cNvSpPr txBox="1"/>
          <p:nvPr/>
        </p:nvSpPr>
        <p:spPr>
          <a:xfrm>
            <a:off x="846438" y="23416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케러멜라이즈드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7AAA6-2CB8-4749-946E-F30C7679808E}"/>
              </a:ext>
            </a:extLst>
          </p:cNvPr>
          <p:cNvSpPr txBox="1"/>
          <p:nvPr/>
        </p:nvSpPr>
        <p:spPr>
          <a:xfrm>
            <a:off x="926757" y="37075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라쿠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CC382D-DF92-42C7-BA61-BF3720158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8" y="1449657"/>
            <a:ext cx="4695569" cy="6801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DC7CA3-B406-4B47-B8DA-715C3B3D6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8" y="2850670"/>
            <a:ext cx="4695569" cy="645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1523F1-EFCD-4FF9-A97D-AC5E17772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8" y="4156478"/>
            <a:ext cx="4695569" cy="673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635" y="5408343"/>
            <a:ext cx="6834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골드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A6EA22-A899-4624-A331-72E61807C3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86" y="5944614"/>
            <a:ext cx="1615452" cy="3760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D94C6C-AA7E-4AD7-B528-9444A4A014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42" y="5936477"/>
            <a:ext cx="1615452" cy="369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A27A6E-A431-4ECF-8293-4F4343450F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33" y="5936477"/>
            <a:ext cx="1694367" cy="384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F4996F-13A9-4E61-9574-8B327F9F3AA8}"/>
              </a:ext>
            </a:extLst>
          </p:cNvPr>
          <p:cNvSpPr txBox="1"/>
          <p:nvPr/>
        </p:nvSpPr>
        <p:spPr>
          <a:xfrm>
            <a:off x="7105135" y="9736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76174" y="1864467"/>
            <a:ext cx="1538185" cy="120379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13602" y="1884733"/>
            <a:ext cx="961620" cy="19232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623702" y="1884733"/>
            <a:ext cx="1031311" cy="20752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236973" y="3429000"/>
            <a:ext cx="1335526" cy="13355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937208" y="4043060"/>
            <a:ext cx="1266000" cy="20245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661772" y="4172365"/>
            <a:ext cx="1003729" cy="17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2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181</Words>
  <Application>Microsoft Office PowerPoint</Application>
  <PresentationFormat>와이드스크린</PresentationFormat>
  <Paragraphs>71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Wingdings</vt:lpstr>
      <vt:lpstr>Office 테마</vt:lpstr>
      <vt:lpstr>비주얼아이데이션 구상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비주얼아이데이션 구상</dc:title>
  <dc:creator>Administrator</dc:creator>
  <cp:lastModifiedBy>Administrator</cp:lastModifiedBy>
  <cp:revision>58</cp:revision>
  <dcterms:created xsi:type="dcterms:W3CDTF">2025-03-18T06:24:05Z</dcterms:created>
  <dcterms:modified xsi:type="dcterms:W3CDTF">2025-03-21T09:22:11Z</dcterms:modified>
  <cp:version/>
</cp:coreProperties>
</file>